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-4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4-2.png>
</file>

<file path=ppt/media/image-4-3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756053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 in the Creative Industries: Opportunities and Challenges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18373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presentation explores the intersection of artificial intelligence and the creative industries, examining the opportunities and challenges that AI presents for artists, musicians, writers, and other creative professionals.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6060043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6067663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6041588"/>
            <a:ext cx="2690217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Akshay Damodar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96202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Path Forward: Shaping a Balanced and Responsible AI Future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65126" y="4019788"/>
            <a:ext cx="1576983" cy="987504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514" y="4019788"/>
            <a:ext cx="1576983" cy="987504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3903" y="4019788"/>
            <a:ext cx="1576983" cy="987504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8291" y="4019788"/>
            <a:ext cx="1576983" cy="987504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864037" y="5443180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 fostering responsible innovation, promoting ethical use, and ensuring human control over AI, we can shape a future where technology enhances creativity without diminishing human artistry.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21932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Rise of Generative AI: Disrupting Creative Work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1106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Generative AI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7003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Generative AI models are capable of creating new content, from paintings to music to written text, based on patterns learned from vast datasets.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41106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Disruption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7003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rapid development of these models is revolutionizing creative workflows, challenging traditional notions of authorship and creativity.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6024" y="823674"/>
            <a:ext cx="7544752" cy="1903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AI-Generated Art, Music, and Writing: Real-World Case Studies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286024" y="3070146"/>
            <a:ext cx="3658195" cy="2419112"/>
          </a:xfrm>
          <a:prstGeom prst="roundRect">
            <a:avLst>
              <a:gd name="adj" fmla="val 1416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7365" y="3321487"/>
            <a:ext cx="253865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Art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537365" y="3775829"/>
            <a:ext cx="3155513" cy="1462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systems are creating art that pushes boundaries and inspires new forms of aesthetic expression.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2700" y="3070146"/>
            <a:ext cx="3658195" cy="2419112"/>
          </a:xfrm>
          <a:prstGeom prst="roundRect">
            <a:avLst>
              <a:gd name="adj" fmla="val 14167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4041" y="3321487"/>
            <a:ext cx="253865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Music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424041" y="3775829"/>
            <a:ext cx="3155513" cy="1462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composers are creating original scores and generating new music styles, impacting the music industry.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6024" y="5717738"/>
            <a:ext cx="7544752" cy="1688068"/>
          </a:xfrm>
          <a:prstGeom prst="roundRect">
            <a:avLst>
              <a:gd name="adj" fmla="val 20303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37365" y="5969079"/>
            <a:ext cx="253865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Writing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537365" y="6423422"/>
            <a:ext cx="7042071" cy="731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writing assistants are helping authors generate ideas, write drafts, and even compose complete novels.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108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4983" y="3551158"/>
            <a:ext cx="13000434" cy="1293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Balancing Augmentation and Automation: The Importance of Human Creative Control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983" y="5193863"/>
            <a:ext cx="582097" cy="58209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14983" y="6008727"/>
            <a:ext cx="2587466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Human Role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814983" y="6471761"/>
            <a:ext cx="6325553" cy="7450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tools can augment human creativity, providing inspiration, feedback, and technical assistance.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9746" y="5193863"/>
            <a:ext cx="582097" cy="58209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9746" y="6008727"/>
            <a:ext cx="2587466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 Limitations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489746" y="6471761"/>
            <a:ext cx="6325672" cy="1117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models lack the emotional intelligence and nuanced understanding that are essential for truly original creative work.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28543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Intellectual Property and Ownership: Navigating the Legal Landscape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219081" y="3156228"/>
            <a:ext cx="30480" cy="4344829"/>
          </a:xfrm>
          <a:prstGeom prst="roundRect">
            <a:avLst>
              <a:gd name="adj" fmla="val 121500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481554" y="3696295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956608" y="3433882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63062" y="3546991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592110" y="3403044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AI-generated content raises questions about ownership and copyright.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1481554" y="5226844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29DDDA"/>
          </a:solidFill>
          <a:ln/>
        </p:spPr>
      </p:sp>
      <p:sp>
        <p:nvSpPr>
          <p:cNvPr id="10" name="Shape 7"/>
          <p:cNvSpPr/>
          <p:nvPr/>
        </p:nvSpPr>
        <p:spPr>
          <a:xfrm>
            <a:off x="956608" y="496443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2821" y="5077539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2592110" y="4933593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Legal frameworks are being challenged as AI systems become more sophisticated.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1481554" y="6757392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37A7E7"/>
          </a:solidFill>
          <a:ln/>
        </p:spPr>
      </p:sp>
      <p:sp>
        <p:nvSpPr>
          <p:cNvPr id="14" name="Shape 11"/>
          <p:cNvSpPr/>
          <p:nvPr/>
        </p:nvSpPr>
        <p:spPr>
          <a:xfrm>
            <a:off x="956608" y="649497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137940" y="6608088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6" name="Text 13"/>
          <p:cNvSpPr/>
          <p:nvPr/>
        </p:nvSpPr>
        <p:spPr>
          <a:xfrm>
            <a:off x="2592110" y="6464141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Clarity is needed to protect the rights of both human creators and AI developers.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592" y="575548"/>
            <a:ext cx="7678817" cy="17441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Job Displacement and Economic Impact: Addressing Workforce Concerns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92" y="2633663"/>
            <a:ext cx="1046559" cy="16744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93119" y="2842974"/>
            <a:ext cx="6318290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tools may automate certain creative tasks, leading to concerns about job displacement.</a:t>
            </a:r>
            <a:endParaRPr lang="en-US" sz="16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592" y="4308158"/>
            <a:ext cx="1046559" cy="167449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093119" y="4517469"/>
            <a:ext cx="6318290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Upskilling and reskilling programs are crucial to prepare workers for the changing job market.</a:t>
            </a:r>
            <a:endParaRPr lang="en-US" sz="16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92" y="5982652"/>
            <a:ext cx="1046559" cy="167449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093119" y="6191964"/>
            <a:ext cx="6318290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Policies that foster collaboration between humans and AI can mitigate negative economic impacts.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331714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Authenticity and Emotional Resonance: The Limits of AI-Generated Content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5140" y="3197066"/>
            <a:ext cx="2128838" cy="8365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22765" y="3456861"/>
            <a:ext cx="1335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5400794" y="3443883"/>
            <a:ext cx="285511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Emotional Connection</a:t>
            </a:r>
            <a:endParaRPr lang="en-US" sz="2150" dirty="0"/>
          </a:p>
        </p:txBody>
      </p:sp>
      <p:sp>
        <p:nvSpPr>
          <p:cNvPr id="6" name="Shape 3"/>
          <p:cNvSpPr/>
          <p:nvPr/>
        </p:nvSpPr>
        <p:spPr>
          <a:xfrm>
            <a:off x="5215652" y="4049197"/>
            <a:ext cx="8489037" cy="15240"/>
          </a:xfrm>
          <a:prstGeom prst="roundRect">
            <a:avLst>
              <a:gd name="adj" fmla="val 2430000"/>
            </a:avLst>
          </a:prstGeom>
          <a:solidFill>
            <a:srgbClr val="16FFBB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721" y="4095274"/>
            <a:ext cx="4257675" cy="83653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003715" y="4266605"/>
            <a:ext cx="1716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6465213" y="4342090"/>
            <a:ext cx="113430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Meaning</a:t>
            </a:r>
            <a:endParaRPr lang="en-US" sz="2150" dirty="0"/>
          </a:p>
        </p:txBody>
      </p:sp>
      <p:sp>
        <p:nvSpPr>
          <p:cNvPr id="10" name="Shape 6"/>
          <p:cNvSpPr/>
          <p:nvPr/>
        </p:nvSpPr>
        <p:spPr>
          <a:xfrm>
            <a:off x="6280071" y="4947404"/>
            <a:ext cx="7424618" cy="15240"/>
          </a:xfrm>
          <a:prstGeom prst="roundRect">
            <a:avLst>
              <a:gd name="adj" fmla="val 2430000"/>
            </a:avLst>
          </a:prstGeom>
          <a:solidFill>
            <a:srgbClr val="29DDDA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183" y="4993481"/>
            <a:ext cx="6386632" cy="83653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99071" y="5164812"/>
            <a:ext cx="18073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3" name="Text 8"/>
          <p:cNvSpPr/>
          <p:nvPr/>
        </p:nvSpPr>
        <p:spPr>
          <a:xfrm>
            <a:off x="7529632" y="5240298"/>
            <a:ext cx="160329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Authenticity</a:t>
            </a:r>
            <a:endParaRPr lang="en-US" sz="2150" dirty="0"/>
          </a:p>
        </p:txBody>
      </p:sp>
      <p:sp>
        <p:nvSpPr>
          <p:cNvPr id="14" name="Text 9"/>
          <p:cNvSpPr/>
          <p:nvPr/>
        </p:nvSpPr>
        <p:spPr>
          <a:xfrm>
            <a:off x="864037" y="6107668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While AI can generate technically impressive content, it struggles to capture the genuine emotions and personal experiences that make human art powerful.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467564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Ethical Considerations: Preventing Misuse and Maintaining Trust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332917"/>
            <a:ext cx="2150269" cy="836533"/>
          </a:xfrm>
          <a:prstGeom prst="roundRect">
            <a:avLst>
              <a:gd name="adj" fmla="val 44270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3504248"/>
            <a:ext cx="1335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3261122" y="3579733"/>
            <a:ext cx="179236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Transparency</a:t>
            </a:r>
            <a:endParaRPr lang="en-US" sz="2150" dirty="0"/>
          </a:p>
        </p:txBody>
      </p:sp>
      <p:sp>
        <p:nvSpPr>
          <p:cNvPr id="6" name="Shape 4"/>
          <p:cNvSpPr/>
          <p:nvPr/>
        </p:nvSpPr>
        <p:spPr>
          <a:xfrm>
            <a:off x="3137654" y="4154210"/>
            <a:ext cx="10505361" cy="15240"/>
          </a:xfrm>
          <a:prstGeom prst="roundRect">
            <a:avLst>
              <a:gd name="adj" fmla="val 2430000"/>
            </a:avLst>
          </a:prstGeom>
          <a:solidFill>
            <a:srgbClr val="16FFBB"/>
          </a:solidFill>
          <a:ln/>
        </p:spPr>
      </p:sp>
      <p:sp>
        <p:nvSpPr>
          <p:cNvPr id="7" name="Shape 5"/>
          <p:cNvSpPr/>
          <p:nvPr/>
        </p:nvSpPr>
        <p:spPr>
          <a:xfrm>
            <a:off x="864037" y="4292798"/>
            <a:ext cx="4300657" cy="836533"/>
          </a:xfrm>
          <a:prstGeom prst="roundRect">
            <a:avLst>
              <a:gd name="adj" fmla="val 44270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141333" y="4464129"/>
            <a:ext cx="1716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5411510" y="4539615"/>
            <a:ext cx="190202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Accountability</a:t>
            </a:r>
            <a:endParaRPr lang="en-US" sz="2150" dirty="0"/>
          </a:p>
        </p:txBody>
      </p:sp>
      <p:sp>
        <p:nvSpPr>
          <p:cNvPr id="10" name="Shape 8"/>
          <p:cNvSpPr/>
          <p:nvPr/>
        </p:nvSpPr>
        <p:spPr>
          <a:xfrm>
            <a:off x="5288042" y="5114092"/>
            <a:ext cx="8354973" cy="15240"/>
          </a:xfrm>
          <a:prstGeom prst="roundRect">
            <a:avLst>
              <a:gd name="adj" fmla="val 2430000"/>
            </a:avLst>
          </a:prstGeom>
          <a:solidFill>
            <a:srgbClr val="29DDDA"/>
          </a:solidFill>
          <a:ln/>
        </p:spPr>
      </p:sp>
      <p:sp>
        <p:nvSpPr>
          <p:cNvPr id="11" name="Shape 9"/>
          <p:cNvSpPr/>
          <p:nvPr/>
        </p:nvSpPr>
        <p:spPr>
          <a:xfrm>
            <a:off x="864037" y="5252680"/>
            <a:ext cx="6451163" cy="836533"/>
          </a:xfrm>
          <a:prstGeom prst="roundRect">
            <a:avLst>
              <a:gd name="adj" fmla="val 44270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141333" y="5424011"/>
            <a:ext cx="18073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7562017" y="5499497"/>
            <a:ext cx="192476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Bias Mitigation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864037" y="636686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It's essential to develop ethical guidelines and safeguards to prevent the misuse of AI in creative industries.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044535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Creative Industry's Fight Against AI: Lessons for Other Sectors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595568"/>
            <a:ext cx="3522821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16FFBB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6400" dirty="0"/>
          </a:p>
        </p:txBody>
      </p:sp>
      <p:sp>
        <p:nvSpPr>
          <p:cNvPr id="5" name="Text 2"/>
          <p:cNvSpPr/>
          <p:nvPr/>
        </p:nvSpPr>
        <p:spPr>
          <a:xfrm>
            <a:off x="6740247" y="471868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Innovation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350437" y="5209699"/>
            <a:ext cx="3522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creative industries are pushing the boundaries of AI technology, leading to advancements that impact other sectors.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0243542" y="3595568"/>
            <a:ext cx="3522821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29DDDA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6400" dirty="0"/>
          </a:p>
        </p:txBody>
      </p:sp>
      <p:sp>
        <p:nvSpPr>
          <p:cNvPr id="8" name="Text 5"/>
          <p:cNvSpPr/>
          <p:nvPr/>
        </p:nvSpPr>
        <p:spPr>
          <a:xfrm>
            <a:off x="10633353" y="471868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Regulation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243542" y="5209699"/>
            <a:ext cx="3522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debate surrounding AI in the creative industries can inform regulatory frameworks in other fields.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2025-01-19T13:01:20Z</dcterms:created>
  <dcterms:modified xsi:type="dcterms:W3CDTF">2025-01-19T13:01:20Z</dcterms:modified>
</cp:coreProperties>
</file>